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56" r:id="rId2"/>
    <p:sldId id="257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72" y="-3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E9A98EFC-A167-4B0B-97B5-4581FECAF621}" type="datetimeFigureOut">
              <a:rPr lang="en-US" smtClean="0"/>
              <a:pPr/>
              <a:t>10/23/2013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96A5EE7-60CD-4FF0-9841-03AE583FD3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98EFC-A167-4B0B-97B5-4581FECAF621}" type="datetimeFigureOut">
              <a:rPr lang="en-US" smtClean="0"/>
              <a:pPr/>
              <a:t>10/23/2013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A5EE7-60CD-4FF0-9841-03AE583FD3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E9A98EFC-A167-4B0B-97B5-4581FECAF621}" type="datetimeFigureOut">
              <a:rPr lang="en-US" smtClean="0"/>
              <a:pPr/>
              <a:t>10/23/2013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C96A5EE7-60CD-4FF0-9841-03AE583FD3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075" y="227013"/>
            <a:ext cx="7477125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263525" y="1598613"/>
            <a:ext cx="7386638" cy="4497387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01625" y="6242050"/>
            <a:ext cx="1782763" cy="474663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57425" y="6248400"/>
            <a:ext cx="3455988" cy="474663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867400" y="6248400"/>
            <a:ext cx="1755775" cy="474663"/>
          </a:xfrm>
        </p:spPr>
        <p:txBody>
          <a:bodyPr/>
          <a:lstStyle>
            <a:lvl1pPr>
              <a:defRPr/>
            </a:lvl1pPr>
          </a:lstStyle>
          <a:p>
            <a:fld id="{E0601E4B-9ED6-4A5F-BBAA-5BB44E67657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98EFC-A167-4B0B-97B5-4581FECAF621}" type="datetimeFigureOut">
              <a:rPr lang="en-US" smtClean="0"/>
              <a:pPr/>
              <a:t>10/23/2013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96A5EE7-60CD-4FF0-9841-03AE583FD3A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98EFC-A167-4B0B-97B5-4581FECAF621}" type="datetimeFigureOut">
              <a:rPr lang="en-US" smtClean="0"/>
              <a:pPr/>
              <a:t>10/23/2013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C96A5EE7-60CD-4FF0-9841-03AE583FD3A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E9A98EFC-A167-4B0B-97B5-4581FECAF621}" type="datetimeFigureOut">
              <a:rPr lang="en-US" smtClean="0"/>
              <a:pPr/>
              <a:t>10/23/2013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C96A5EE7-60CD-4FF0-9841-03AE583FD3A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E9A98EFC-A167-4B0B-97B5-4581FECAF621}" type="datetimeFigureOut">
              <a:rPr lang="en-US" smtClean="0"/>
              <a:pPr/>
              <a:t>10/23/2013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C96A5EE7-60CD-4FF0-9841-03AE583FD3A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98EFC-A167-4B0B-97B5-4581FECAF621}" type="datetimeFigureOut">
              <a:rPr lang="en-US" smtClean="0"/>
              <a:pPr/>
              <a:t>10/23/2013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96A5EE7-60CD-4FF0-9841-03AE583FD3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98EFC-A167-4B0B-97B5-4581FECAF621}" type="datetimeFigureOut">
              <a:rPr lang="en-US" smtClean="0"/>
              <a:pPr/>
              <a:t>10/23/2013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96A5EE7-60CD-4FF0-9841-03AE583FD3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98EFC-A167-4B0B-97B5-4581FECAF621}" type="datetimeFigureOut">
              <a:rPr lang="en-US" smtClean="0"/>
              <a:pPr/>
              <a:t>10/23/2013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96A5EE7-60CD-4FF0-9841-03AE583FD3A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E9A98EFC-A167-4B0B-97B5-4581FECAF621}" type="datetimeFigureOut">
              <a:rPr lang="en-US" smtClean="0"/>
              <a:pPr/>
              <a:t>10/23/2013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C96A5EE7-60CD-4FF0-9841-03AE583FD3A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9A98EFC-A167-4B0B-97B5-4581FECAF621}" type="datetimeFigureOut">
              <a:rPr lang="en-US" smtClean="0"/>
              <a:pPr/>
              <a:t>10/23/2013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96A5EE7-60CD-4FF0-9841-03AE583FD3A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sz="7200" dirty="0" smtClean="0"/>
              <a:t>The verb </a:t>
            </a:r>
            <a:r>
              <a:rPr lang="en-US" sz="7200" dirty="0" err="1" smtClean="0"/>
              <a:t>Ir</a:t>
            </a:r>
            <a:endParaRPr lang="en-US" sz="72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/>
              <a:t>Ir – to go (irregular)</a:t>
            </a:r>
          </a:p>
        </p:txBody>
      </p:sp>
      <p:graphicFrame>
        <p:nvGraphicFramePr>
          <p:cNvPr id="27666" name="Group 18"/>
          <p:cNvGraphicFramePr>
            <a:graphicFrameLocks noGrp="1"/>
          </p:cNvGraphicFramePr>
          <p:nvPr>
            <p:ph type="tbl" idx="1"/>
          </p:nvPr>
        </p:nvGraphicFramePr>
        <p:xfrm>
          <a:off x="263525" y="1598613"/>
          <a:ext cx="7386638" cy="4497388"/>
        </p:xfrm>
        <a:graphic>
          <a:graphicData uri="http://schemas.openxmlformats.org/drawingml/2006/table">
            <a:tbl>
              <a:tblPr/>
              <a:tblGrid>
                <a:gridCol w="3694113"/>
                <a:gridCol w="3692525"/>
              </a:tblGrid>
              <a:tr h="149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6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voy</a:t>
                      </a:r>
                      <a:endParaRPr kumimoji="0" lang="en-US" sz="6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vamos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001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vas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149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va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van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Práctica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81000" y="2057400"/>
            <a:ext cx="8534400" cy="4649787"/>
          </a:xfrm>
        </p:spPr>
        <p:txBody>
          <a:bodyPr>
            <a:normAutofit fontScale="77500" lnSpcReduction="20000"/>
          </a:bodyPr>
          <a:lstStyle/>
          <a:p>
            <a:pPr marL="533400" indent="-533400">
              <a:lnSpc>
                <a:spcPct val="200000"/>
              </a:lnSpc>
              <a:buFont typeface="+mj-lt"/>
              <a:buAutoNum type="arabicPeriod"/>
            </a:pPr>
            <a:r>
              <a:rPr lang="en-US" dirty="0"/>
              <a:t>¿</a:t>
            </a:r>
            <a:r>
              <a:rPr lang="en-US" dirty="0" smtClean="0"/>
              <a:t>Ad</a:t>
            </a:r>
            <a:r>
              <a:rPr lang="es-PE" dirty="0" err="1" smtClean="0"/>
              <a:t>ónde</a:t>
            </a:r>
            <a:r>
              <a:rPr lang="es-PE" dirty="0" smtClean="0"/>
              <a:t> </a:t>
            </a:r>
            <a:r>
              <a:rPr lang="en-US" dirty="0" smtClean="0"/>
              <a:t>_________ (</a:t>
            </a:r>
            <a:r>
              <a:rPr lang="en-US" dirty="0" err="1" smtClean="0"/>
              <a:t>tú</a:t>
            </a:r>
            <a:r>
              <a:rPr lang="en-US" dirty="0" smtClean="0"/>
              <a:t>) </a:t>
            </a:r>
            <a:r>
              <a:rPr lang="en-US" dirty="0" err="1" smtClean="0"/>
              <a:t>todos</a:t>
            </a:r>
            <a:r>
              <a:rPr lang="en-US" dirty="0" smtClean="0"/>
              <a:t> los </a:t>
            </a:r>
            <a:r>
              <a:rPr lang="en-US" dirty="0" err="1" smtClean="0"/>
              <a:t>días</a:t>
            </a:r>
            <a:r>
              <a:rPr lang="en-US" dirty="0" smtClean="0"/>
              <a:t>?</a:t>
            </a:r>
            <a:endParaRPr lang="en-US" dirty="0"/>
          </a:p>
          <a:p>
            <a:pPr marL="533400" indent="-533400">
              <a:lnSpc>
                <a:spcPct val="200000"/>
              </a:lnSpc>
              <a:buFont typeface="+mj-lt"/>
              <a:buAutoNum type="arabicPeriod"/>
            </a:pPr>
            <a:r>
              <a:rPr lang="en-US" dirty="0" err="1" smtClean="0"/>
              <a:t>Sofía</a:t>
            </a:r>
            <a:r>
              <a:rPr lang="en-US" dirty="0" smtClean="0"/>
              <a:t> y </a:t>
            </a:r>
            <a:r>
              <a:rPr lang="en-US" dirty="0" err="1" smtClean="0"/>
              <a:t>yo</a:t>
            </a:r>
            <a:r>
              <a:rPr lang="en-US" dirty="0" smtClean="0"/>
              <a:t> _________ </a:t>
            </a:r>
            <a:r>
              <a:rPr lang="en-US" dirty="0" smtClean="0"/>
              <a:t>al </a:t>
            </a:r>
            <a:r>
              <a:rPr lang="en-US" dirty="0" smtClean="0"/>
              <a:t>cine?</a:t>
            </a:r>
            <a:endParaRPr lang="en-US" dirty="0"/>
          </a:p>
          <a:p>
            <a:pPr marL="533400" indent="-533400">
              <a:lnSpc>
                <a:spcPct val="200000"/>
              </a:lnSpc>
              <a:buFont typeface="+mj-lt"/>
              <a:buAutoNum type="arabicPeriod"/>
            </a:pPr>
            <a:r>
              <a:rPr lang="en-US" dirty="0" err="1"/>
              <a:t>Yo</a:t>
            </a:r>
            <a:r>
              <a:rPr lang="en-US" dirty="0"/>
              <a:t> _________  </a:t>
            </a:r>
            <a:r>
              <a:rPr lang="en-US" dirty="0" err="1" smtClean="0"/>
              <a:t>parque</a:t>
            </a:r>
            <a:r>
              <a:rPr lang="en-US" dirty="0" smtClean="0"/>
              <a:t> de </a:t>
            </a:r>
            <a:r>
              <a:rPr lang="en-US" dirty="0" err="1" smtClean="0"/>
              <a:t>diversiones</a:t>
            </a:r>
            <a:r>
              <a:rPr lang="en-US" dirty="0" smtClean="0"/>
              <a:t> con mi </a:t>
            </a:r>
            <a:r>
              <a:rPr lang="en-US" dirty="0" err="1" smtClean="0"/>
              <a:t>familia</a:t>
            </a:r>
            <a:r>
              <a:rPr lang="en-US" dirty="0" smtClean="0"/>
              <a:t>.</a:t>
            </a:r>
            <a:endParaRPr lang="en-US" dirty="0"/>
          </a:p>
          <a:p>
            <a:pPr marL="533400" indent="-533400">
              <a:lnSpc>
                <a:spcPct val="200000"/>
              </a:lnSpc>
              <a:buFont typeface="+mj-lt"/>
              <a:buAutoNum type="arabicPeriod"/>
            </a:pPr>
            <a:r>
              <a:rPr lang="en-US" dirty="0"/>
              <a:t>¿</a:t>
            </a:r>
            <a:r>
              <a:rPr lang="en-US" dirty="0" err="1"/>
              <a:t>Adónde</a:t>
            </a:r>
            <a:r>
              <a:rPr lang="en-US" dirty="0"/>
              <a:t> _________  </a:t>
            </a:r>
            <a:r>
              <a:rPr lang="en-US" dirty="0" err="1"/>
              <a:t>tu</a:t>
            </a:r>
            <a:r>
              <a:rPr lang="en-US" dirty="0"/>
              <a:t> </a:t>
            </a:r>
            <a:r>
              <a:rPr lang="en-US" dirty="0" err="1"/>
              <a:t>mamá</a:t>
            </a:r>
            <a:r>
              <a:rPr lang="en-US" dirty="0"/>
              <a:t> los </a:t>
            </a:r>
            <a:r>
              <a:rPr lang="en-US" dirty="0" err="1"/>
              <a:t>sábados</a:t>
            </a:r>
            <a:r>
              <a:rPr lang="en-US" dirty="0"/>
              <a:t>?</a:t>
            </a:r>
          </a:p>
          <a:p>
            <a:pPr marL="533400" indent="-533400">
              <a:lnSpc>
                <a:spcPct val="200000"/>
              </a:lnSpc>
              <a:buFont typeface="+mj-lt"/>
              <a:buAutoNum type="arabicPeriod"/>
            </a:pPr>
            <a:r>
              <a:rPr lang="en-US" dirty="0"/>
              <a:t>¿</a:t>
            </a:r>
            <a:r>
              <a:rPr lang="en-US" dirty="0" err="1"/>
              <a:t>Tu</a:t>
            </a:r>
            <a:r>
              <a:rPr lang="en-US" dirty="0"/>
              <a:t> </a:t>
            </a:r>
            <a:r>
              <a:rPr lang="en-US" dirty="0" err="1"/>
              <a:t>mejor</a:t>
            </a:r>
            <a:r>
              <a:rPr lang="en-US" dirty="0"/>
              <a:t> amigo y </a:t>
            </a:r>
            <a:r>
              <a:rPr lang="en-US" dirty="0" err="1"/>
              <a:t>tú</a:t>
            </a:r>
            <a:r>
              <a:rPr lang="en-US" dirty="0"/>
              <a:t> </a:t>
            </a:r>
            <a:r>
              <a:rPr lang="en-US" dirty="0" smtClean="0"/>
              <a:t>_________ al </a:t>
            </a:r>
            <a:r>
              <a:rPr lang="en-US" dirty="0" err="1" smtClean="0"/>
              <a:t>centro</a:t>
            </a:r>
            <a:r>
              <a:rPr lang="en-US" dirty="0" smtClean="0"/>
              <a:t> </a:t>
            </a:r>
            <a:r>
              <a:rPr lang="en-US" dirty="0" err="1" smtClean="0"/>
              <a:t>comercial</a:t>
            </a:r>
            <a:r>
              <a:rPr lang="en-US" dirty="0" smtClean="0"/>
              <a:t>?</a:t>
            </a:r>
            <a:endParaRPr lang="en-US" dirty="0"/>
          </a:p>
          <a:p>
            <a:pPr marL="533400" indent="-533400">
              <a:lnSpc>
                <a:spcPct val="200000"/>
              </a:lnSpc>
              <a:buFont typeface="+mj-lt"/>
              <a:buAutoNum type="arabicPeriod"/>
            </a:pPr>
            <a:r>
              <a:rPr lang="en-US" dirty="0"/>
              <a:t>¿</a:t>
            </a:r>
            <a:r>
              <a:rPr lang="en-US" dirty="0" err="1"/>
              <a:t>Adónde</a:t>
            </a:r>
            <a:r>
              <a:rPr lang="en-US" dirty="0"/>
              <a:t> _________ </a:t>
            </a:r>
            <a:r>
              <a:rPr lang="en-US" dirty="0" smtClean="0"/>
              <a:t>el </a:t>
            </a:r>
            <a:r>
              <a:rPr lang="en-US" dirty="0" err="1" smtClean="0"/>
              <a:t>sábado</a:t>
            </a:r>
            <a:r>
              <a:rPr lang="en-US" dirty="0" smtClean="0"/>
              <a:t>(</a:t>
            </a:r>
            <a:r>
              <a:rPr lang="en-US" dirty="0" err="1" smtClean="0"/>
              <a:t>nosotros</a:t>
            </a:r>
            <a:r>
              <a:rPr lang="en-US" dirty="0"/>
              <a:t>)?</a:t>
            </a:r>
          </a:p>
        </p:txBody>
      </p:sp>
      <p:sp>
        <p:nvSpPr>
          <p:cNvPr id="38917" name="Text Box 5"/>
          <p:cNvSpPr txBox="1">
            <a:spLocks noChangeArrowheads="1"/>
          </p:cNvSpPr>
          <p:nvPr/>
        </p:nvSpPr>
        <p:spPr bwMode="auto">
          <a:xfrm>
            <a:off x="533400" y="1524000"/>
            <a:ext cx="3276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dirty="0" err="1">
                <a:solidFill>
                  <a:srgbClr val="FF9999"/>
                </a:solidFill>
              </a:rPr>
              <a:t>I</a:t>
            </a:r>
            <a:r>
              <a:rPr lang="en-US" sz="3600" dirty="0" err="1" smtClean="0">
                <a:solidFill>
                  <a:srgbClr val="FF9999"/>
                </a:solidFill>
              </a:rPr>
              <a:t>r</a:t>
            </a:r>
            <a:endParaRPr lang="en-US" sz="3600" dirty="0">
              <a:solidFill>
                <a:srgbClr val="FF9999"/>
              </a:solidFill>
            </a:endParaRPr>
          </a:p>
        </p:txBody>
      </p:sp>
      <p:sp>
        <p:nvSpPr>
          <p:cNvPr id="38918" name="Text Box 6"/>
          <p:cNvSpPr txBox="1">
            <a:spLocks noChangeArrowheads="1"/>
          </p:cNvSpPr>
          <p:nvPr/>
        </p:nvSpPr>
        <p:spPr bwMode="auto">
          <a:xfrm>
            <a:off x="2209800" y="2057400"/>
            <a:ext cx="838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dirty="0" smtClean="0">
                <a:solidFill>
                  <a:srgbClr val="FF9999"/>
                </a:solidFill>
              </a:rPr>
              <a:t>v</a:t>
            </a:r>
            <a:r>
              <a:rPr lang="en-US" sz="3600" dirty="0" smtClean="0">
                <a:solidFill>
                  <a:srgbClr val="FF9999"/>
                </a:solidFill>
              </a:rPr>
              <a:t>as</a:t>
            </a:r>
            <a:endParaRPr lang="en-US" sz="3600" dirty="0">
              <a:solidFill>
                <a:srgbClr val="FF9999"/>
              </a:solidFill>
            </a:endParaRPr>
          </a:p>
        </p:txBody>
      </p:sp>
      <p:sp>
        <p:nvSpPr>
          <p:cNvPr id="38919" name="Text Box 7"/>
          <p:cNvSpPr txBox="1">
            <a:spLocks noChangeArrowheads="1"/>
          </p:cNvSpPr>
          <p:nvPr/>
        </p:nvSpPr>
        <p:spPr bwMode="auto">
          <a:xfrm>
            <a:off x="2133600" y="2743200"/>
            <a:ext cx="1371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dirty="0" err="1" smtClean="0">
                <a:solidFill>
                  <a:srgbClr val="FF9999"/>
                </a:solidFill>
              </a:rPr>
              <a:t>vamos</a:t>
            </a:r>
            <a:endParaRPr lang="en-US" sz="3600" dirty="0">
              <a:solidFill>
                <a:srgbClr val="FF9999"/>
              </a:solidFill>
            </a:endParaRPr>
          </a:p>
        </p:txBody>
      </p:sp>
      <p:sp>
        <p:nvSpPr>
          <p:cNvPr id="38920" name="Text Box 8"/>
          <p:cNvSpPr txBox="1">
            <a:spLocks noChangeArrowheads="1"/>
          </p:cNvSpPr>
          <p:nvPr/>
        </p:nvSpPr>
        <p:spPr bwMode="auto">
          <a:xfrm>
            <a:off x="1447800" y="3429000"/>
            <a:ext cx="990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dirty="0" err="1" smtClean="0">
                <a:solidFill>
                  <a:srgbClr val="FF9999"/>
                </a:solidFill>
              </a:rPr>
              <a:t>voy</a:t>
            </a:r>
            <a:endParaRPr lang="en-US" sz="3600" dirty="0">
              <a:solidFill>
                <a:srgbClr val="FF9999"/>
              </a:solidFill>
            </a:endParaRPr>
          </a:p>
        </p:txBody>
      </p:sp>
      <p:sp>
        <p:nvSpPr>
          <p:cNvPr id="38921" name="Text Box 9"/>
          <p:cNvSpPr txBox="1">
            <a:spLocks noChangeArrowheads="1"/>
          </p:cNvSpPr>
          <p:nvPr/>
        </p:nvSpPr>
        <p:spPr bwMode="auto">
          <a:xfrm>
            <a:off x="2209800" y="4114800"/>
            <a:ext cx="990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dirty="0" err="1">
                <a:solidFill>
                  <a:srgbClr val="FF9999"/>
                </a:solidFill>
              </a:rPr>
              <a:t>va</a:t>
            </a:r>
            <a:endParaRPr lang="en-US" sz="3600" dirty="0">
              <a:solidFill>
                <a:srgbClr val="FF9999"/>
              </a:solidFill>
            </a:endParaRPr>
          </a:p>
        </p:txBody>
      </p:sp>
      <p:sp>
        <p:nvSpPr>
          <p:cNvPr id="38922" name="Text Box 10"/>
          <p:cNvSpPr txBox="1">
            <a:spLocks noChangeArrowheads="1"/>
          </p:cNvSpPr>
          <p:nvPr/>
        </p:nvSpPr>
        <p:spPr bwMode="auto">
          <a:xfrm>
            <a:off x="3581400" y="4800600"/>
            <a:ext cx="914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dirty="0">
                <a:solidFill>
                  <a:srgbClr val="FF9999"/>
                </a:solidFill>
              </a:rPr>
              <a:t>van</a:t>
            </a:r>
          </a:p>
        </p:txBody>
      </p:sp>
      <p:sp>
        <p:nvSpPr>
          <p:cNvPr id="38923" name="Text Box 11"/>
          <p:cNvSpPr txBox="1">
            <a:spLocks noChangeArrowheads="1"/>
          </p:cNvSpPr>
          <p:nvPr/>
        </p:nvSpPr>
        <p:spPr bwMode="auto">
          <a:xfrm>
            <a:off x="1981200" y="5486400"/>
            <a:ext cx="14478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dirty="0" err="1">
                <a:solidFill>
                  <a:srgbClr val="FF9999"/>
                </a:solidFill>
              </a:rPr>
              <a:t>vamos</a:t>
            </a:r>
            <a:endParaRPr lang="en-US" sz="3600" dirty="0">
              <a:solidFill>
                <a:srgbClr val="FF99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89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89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89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89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89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89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8" grpId="0"/>
      <p:bldP spid="38919" grpId="0"/>
      <p:bldP spid="38920" grpId="0"/>
      <p:bldP spid="38921" grpId="0"/>
      <p:bldP spid="38922" grpId="0"/>
      <p:bldP spid="3892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Preposition “a”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85800" y="1676400"/>
            <a:ext cx="7386638" cy="4878387"/>
          </a:xfrm>
        </p:spPr>
        <p:txBody>
          <a:bodyPr/>
          <a:lstStyle/>
          <a:p>
            <a:r>
              <a:rPr lang="en-US" dirty="0"/>
              <a:t>Use </a:t>
            </a:r>
            <a:r>
              <a:rPr lang="en-US" b="1" dirty="0"/>
              <a:t>“a”</a:t>
            </a:r>
            <a:r>
              <a:rPr lang="en-US" dirty="0"/>
              <a:t> after </a:t>
            </a:r>
            <a:r>
              <a:rPr lang="en-US" dirty="0" err="1"/>
              <a:t>ir</a:t>
            </a:r>
            <a:r>
              <a:rPr lang="en-US" dirty="0"/>
              <a:t> to mean </a:t>
            </a:r>
            <a:r>
              <a:rPr lang="en-US" i="1" u="sng" dirty="0"/>
              <a:t>to</a:t>
            </a:r>
            <a:r>
              <a:rPr lang="en-US" dirty="0"/>
              <a:t>.</a:t>
            </a:r>
          </a:p>
          <a:p>
            <a:pPr lvl="1"/>
            <a:r>
              <a:rPr lang="en-US" dirty="0" err="1"/>
              <a:t>Vamos</a:t>
            </a:r>
            <a:r>
              <a:rPr lang="en-US" dirty="0"/>
              <a:t> </a:t>
            </a:r>
            <a:r>
              <a:rPr lang="en-US" u="sng" dirty="0">
                <a:solidFill>
                  <a:schemeClr val="tx2"/>
                </a:solidFill>
              </a:rPr>
              <a:t>a</a:t>
            </a:r>
            <a:r>
              <a:rPr lang="en-US" dirty="0"/>
              <a:t> la </a:t>
            </a:r>
            <a:r>
              <a:rPr lang="en-US" dirty="0" err="1"/>
              <a:t>clase</a:t>
            </a:r>
            <a:r>
              <a:rPr lang="en-US" dirty="0"/>
              <a:t> de </a:t>
            </a:r>
            <a:r>
              <a:rPr lang="en-US" dirty="0" err="1"/>
              <a:t>matemáticas</a:t>
            </a:r>
            <a:r>
              <a:rPr lang="en-US" dirty="0"/>
              <a:t>.</a:t>
            </a:r>
          </a:p>
          <a:p>
            <a:pPr lvl="1"/>
            <a:r>
              <a:rPr lang="en-US" i="1" dirty="0"/>
              <a:t>We go</a:t>
            </a:r>
            <a:r>
              <a:rPr lang="en-US" i="1" dirty="0">
                <a:solidFill>
                  <a:schemeClr val="tx2"/>
                </a:solidFill>
              </a:rPr>
              <a:t> </a:t>
            </a:r>
            <a:r>
              <a:rPr lang="en-US" i="1" u="sng" dirty="0">
                <a:solidFill>
                  <a:schemeClr val="tx2"/>
                </a:solidFill>
              </a:rPr>
              <a:t>to</a:t>
            </a:r>
            <a:r>
              <a:rPr lang="en-US" i="1" dirty="0"/>
              <a:t> math class.</a:t>
            </a:r>
          </a:p>
          <a:p>
            <a:r>
              <a:rPr lang="en-US" i="1" dirty="0" smtClean="0"/>
              <a:t>Use </a:t>
            </a:r>
            <a:r>
              <a:rPr lang="en-US" b="1" i="1" dirty="0" smtClean="0"/>
              <a:t>“al” </a:t>
            </a:r>
            <a:r>
              <a:rPr lang="en-US" dirty="0" smtClean="0"/>
              <a:t>after </a:t>
            </a:r>
            <a:r>
              <a:rPr lang="en-US" dirty="0" err="1" smtClean="0"/>
              <a:t>ir</a:t>
            </a:r>
            <a:r>
              <a:rPr lang="en-US" dirty="0" smtClean="0"/>
              <a:t> when the noun that follows is masculine.</a:t>
            </a:r>
          </a:p>
          <a:p>
            <a:pPr lvl="1"/>
            <a:r>
              <a:rPr lang="en-US" dirty="0" smtClean="0"/>
              <a:t> </a:t>
            </a:r>
            <a:r>
              <a:rPr lang="en-US" i="1" dirty="0" smtClean="0"/>
              <a:t>“</a:t>
            </a:r>
            <a:r>
              <a:rPr lang="en-US" i="1" dirty="0" smtClean="0"/>
              <a:t>a” + “</a:t>
            </a:r>
            <a:r>
              <a:rPr lang="en-US" i="1" dirty="0"/>
              <a:t>el”</a:t>
            </a:r>
            <a:r>
              <a:rPr lang="en-US" dirty="0"/>
              <a:t> = </a:t>
            </a:r>
            <a:r>
              <a:rPr lang="en-US" b="1" i="1" dirty="0"/>
              <a:t>al</a:t>
            </a:r>
          </a:p>
          <a:p>
            <a:r>
              <a:rPr lang="en-US" b="1" i="1" dirty="0"/>
              <a:t>¿</a:t>
            </a:r>
            <a:r>
              <a:rPr lang="en-US" b="1" i="1" dirty="0" err="1"/>
              <a:t>adónde</a:t>
            </a:r>
            <a:r>
              <a:rPr lang="en-US" b="1" i="1" dirty="0"/>
              <a:t>?</a:t>
            </a:r>
            <a:r>
              <a:rPr lang="en-US" dirty="0"/>
              <a:t> = where to</a:t>
            </a:r>
            <a:r>
              <a:rPr lang="en-US" dirty="0" smtClean="0"/>
              <a:t>?</a:t>
            </a:r>
          </a:p>
          <a:p>
            <a:pPr lvl="1"/>
            <a:r>
              <a:rPr lang="es-PE" i="1" dirty="0" smtClean="0"/>
              <a:t>¿</a:t>
            </a:r>
            <a:r>
              <a:rPr lang="es-PE" i="1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</a:t>
            </a:r>
            <a:r>
              <a:rPr lang="es-PE" i="1" dirty="0" smtClean="0"/>
              <a:t>dónde vas con tus amigos?</a:t>
            </a:r>
          </a:p>
          <a:p>
            <a:pPr lvl="1"/>
            <a:r>
              <a:rPr lang="es-PE" i="1" dirty="0" err="1" smtClean="0"/>
              <a:t>Where</a:t>
            </a:r>
            <a:r>
              <a:rPr lang="es-PE" i="1" dirty="0" smtClean="0"/>
              <a:t> (</a:t>
            </a:r>
            <a:r>
              <a:rPr lang="es-PE" i="1" u="sng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to</a:t>
            </a:r>
            <a:r>
              <a:rPr lang="es-PE" i="1" dirty="0" smtClean="0"/>
              <a:t>) do </a:t>
            </a:r>
            <a:r>
              <a:rPr lang="es-PE" i="1" dirty="0" err="1" smtClean="0"/>
              <a:t>you</a:t>
            </a:r>
            <a:r>
              <a:rPr lang="es-PE" i="1" dirty="0" smtClean="0"/>
              <a:t> </a:t>
            </a:r>
            <a:r>
              <a:rPr lang="es-PE" i="1" dirty="0" err="1" smtClean="0"/>
              <a:t>go</a:t>
            </a:r>
            <a:r>
              <a:rPr lang="es-PE" i="1" dirty="0" smtClean="0"/>
              <a:t> </a:t>
            </a:r>
            <a:r>
              <a:rPr lang="es-PE" i="1" dirty="0" err="1" smtClean="0"/>
              <a:t>with</a:t>
            </a:r>
            <a:r>
              <a:rPr lang="es-PE" i="1" dirty="0" smtClean="0"/>
              <a:t> </a:t>
            </a:r>
            <a:r>
              <a:rPr lang="es-PE" i="1" dirty="0" err="1" smtClean="0"/>
              <a:t>your</a:t>
            </a:r>
            <a:r>
              <a:rPr lang="es-PE" i="1" dirty="0" smtClean="0"/>
              <a:t> </a:t>
            </a:r>
            <a:r>
              <a:rPr lang="es-PE" i="1" dirty="0" err="1" smtClean="0"/>
              <a:t>friends</a:t>
            </a:r>
            <a:r>
              <a:rPr lang="es-PE" i="1" dirty="0" smtClean="0"/>
              <a:t>?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err="1"/>
              <a:t>Práctica</a:t>
            </a:r>
            <a:r>
              <a:rPr lang="en-US" sz="2800" dirty="0"/>
              <a:t> – 1. </a:t>
            </a:r>
            <a:r>
              <a:rPr lang="en-US" sz="2800" dirty="0" smtClean="0"/>
              <a:t>Use the choices given to complete each statement correctly. </a:t>
            </a:r>
            <a:endParaRPr lang="en-US" sz="2800" dirty="0"/>
          </a:p>
        </p:txBody>
      </p:sp>
      <p:sp>
        <p:nvSpPr>
          <p:cNvPr id="3686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dirty="0" err="1" smtClean="0"/>
              <a:t>Y</a:t>
            </a:r>
            <a:r>
              <a:rPr lang="en-US" dirty="0" err="1" smtClean="0"/>
              <a:t>o</a:t>
            </a:r>
            <a:r>
              <a:rPr lang="en-US" dirty="0" smtClean="0"/>
              <a:t> </a:t>
            </a:r>
            <a:r>
              <a:rPr lang="en-US" dirty="0" err="1" smtClean="0"/>
              <a:t>voy</a:t>
            </a:r>
            <a:r>
              <a:rPr lang="en-US" dirty="0" smtClean="0"/>
              <a:t> </a:t>
            </a:r>
            <a:r>
              <a:rPr lang="en-US" dirty="0" smtClean="0"/>
              <a:t>_________ </a:t>
            </a:r>
            <a:r>
              <a:rPr lang="en-US" dirty="0" err="1" smtClean="0"/>
              <a:t>piscina</a:t>
            </a:r>
            <a:r>
              <a:rPr lang="en-US" dirty="0" smtClean="0"/>
              <a:t>.</a:t>
            </a:r>
            <a:endParaRPr lang="en-US" dirty="0"/>
          </a:p>
          <a:p>
            <a:pPr>
              <a:lnSpc>
                <a:spcPct val="90000"/>
              </a:lnSpc>
              <a:buFontTx/>
              <a:buNone/>
            </a:pPr>
            <a:r>
              <a:rPr lang="en-US" dirty="0" err="1" smtClean="0"/>
              <a:t>Y</a:t>
            </a:r>
            <a:r>
              <a:rPr lang="en-US" dirty="0" err="1" smtClean="0"/>
              <a:t>o</a:t>
            </a:r>
            <a:r>
              <a:rPr lang="en-US" dirty="0" smtClean="0"/>
              <a:t> </a:t>
            </a:r>
            <a:r>
              <a:rPr lang="en-US" dirty="0" err="1" smtClean="0"/>
              <a:t>voy</a:t>
            </a:r>
            <a:r>
              <a:rPr lang="en-US" dirty="0" smtClean="0"/>
              <a:t> </a:t>
            </a:r>
            <a:r>
              <a:rPr lang="en-US" dirty="0" smtClean="0"/>
              <a:t>_________ </a:t>
            </a:r>
            <a:r>
              <a:rPr lang="en-US" dirty="0" err="1" smtClean="0"/>
              <a:t>parque</a:t>
            </a:r>
            <a:r>
              <a:rPr lang="en-US" dirty="0" smtClean="0"/>
              <a:t>.</a:t>
            </a:r>
            <a:endParaRPr lang="en-US" dirty="0"/>
          </a:p>
          <a:p>
            <a:pPr>
              <a:lnSpc>
                <a:spcPct val="90000"/>
              </a:lnSpc>
              <a:buFontTx/>
              <a:buNone/>
            </a:pPr>
            <a:r>
              <a:rPr lang="en-US" dirty="0" err="1" smtClean="0"/>
              <a:t>Nosotros</a:t>
            </a:r>
            <a:r>
              <a:rPr lang="en-US" dirty="0" smtClean="0"/>
              <a:t> </a:t>
            </a:r>
            <a:r>
              <a:rPr lang="en-US" dirty="0" err="1" smtClean="0"/>
              <a:t>vamos</a:t>
            </a:r>
            <a:r>
              <a:rPr lang="en-US" dirty="0" smtClean="0"/>
              <a:t> </a:t>
            </a:r>
            <a:r>
              <a:rPr lang="en-US" dirty="0"/>
              <a:t>_________ </a:t>
            </a:r>
            <a:r>
              <a:rPr lang="en-US" dirty="0" smtClean="0"/>
              <a:t>cine.</a:t>
            </a:r>
            <a:endParaRPr lang="en-US" dirty="0"/>
          </a:p>
          <a:p>
            <a:pPr>
              <a:lnSpc>
                <a:spcPct val="90000"/>
              </a:lnSpc>
              <a:buFontTx/>
              <a:buNone/>
            </a:pPr>
            <a:r>
              <a:rPr lang="en-US" dirty="0" err="1" smtClean="0"/>
              <a:t>É</a:t>
            </a:r>
            <a:r>
              <a:rPr lang="en-US" dirty="0" err="1" smtClean="0"/>
              <a:t>l</a:t>
            </a:r>
            <a:r>
              <a:rPr lang="en-US" dirty="0" smtClean="0"/>
              <a:t> </a:t>
            </a:r>
            <a:r>
              <a:rPr lang="en-US" dirty="0" err="1" smtClean="0"/>
              <a:t>va</a:t>
            </a:r>
            <a:r>
              <a:rPr lang="en-US" dirty="0" smtClean="0"/>
              <a:t> </a:t>
            </a:r>
            <a:r>
              <a:rPr lang="en-US" dirty="0" smtClean="0"/>
              <a:t>_________ </a:t>
            </a:r>
            <a:r>
              <a:rPr lang="en-US" dirty="0" err="1" smtClean="0"/>
              <a:t>iglesia</a:t>
            </a:r>
            <a:r>
              <a:rPr lang="en-US" dirty="0" smtClean="0"/>
              <a:t>.</a:t>
            </a:r>
            <a:endParaRPr lang="en-US" dirty="0"/>
          </a:p>
          <a:p>
            <a:pPr>
              <a:lnSpc>
                <a:spcPct val="90000"/>
              </a:lnSpc>
              <a:buFontTx/>
              <a:buNone/>
            </a:pPr>
            <a:r>
              <a:rPr lang="en-US" dirty="0" err="1" smtClean="0"/>
              <a:t>Ellos</a:t>
            </a:r>
            <a:r>
              <a:rPr lang="en-US" dirty="0" smtClean="0"/>
              <a:t> van </a:t>
            </a:r>
            <a:r>
              <a:rPr lang="en-US" dirty="0"/>
              <a:t>_________  </a:t>
            </a:r>
            <a:r>
              <a:rPr lang="en-US" dirty="0" err="1" smtClean="0"/>
              <a:t>entrenamiento</a:t>
            </a:r>
            <a:r>
              <a:rPr lang="en-US" dirty="0" smtClean="0"/>
              <a:t>.</a:t>
            </a:r>
            <a:endParaRPr lang="en-US" dirty="0"/>
          </a:p>
          <a:p>
            <a:pPr>
              <a:lnSpc>
                <a:spcPct val="90000"/>
              </a:lnSpc>
              <a:buFontTx/>
              <a:buNone/>
            </a:pPr>
            <a:r>
              <a:rPr lang="en-US" dirty="0" err="1" smtClean="0"/>
              <a:t>Tú</a:t>
            </a:r>
            <a:r>
              <a:rPr lang="en-US" dirty="0" smtClean="0"/>
              <a:t> vas </a:t>
            </a:r>
            <a:r>
              <a:rPr lang="en-US" dirty="0"/>
              <a:t>_________  </a:t>
            </a:r>
            <a:r>
              <a:rPr lang="en-US" dirty="0" err="1"/>
              <a:t>casas</a:t>
            </a:r>
            <a:r>
              <a:rPr lang="en-US" dirty="0"/>
              <a:t> de </a:t>
            </a:r>
            <a:r>
              <a:rPr lang="en-US" dirty="0" err="1"/>
              <a:t>mis</a:t>
            </a:r>
            <a:r>
              <a:rPr lang="en-US" dirty="0"/>
              <a:t> </a:t>
            </a:r>
            <a:r>
              <a:rPr lang="en-US" dirty="0" smtClean="0"/>
              <a:t>amigos</a:t>
            </a:r>
            <a:endParaRPr lang="en-US" dirty="0"/>
          </a:p>
          <a:p>
            <a:pPr>
              <a:lnSpc>
                <a:spcPct val="90000"/>
              </a:lnSpc>
              <a:buFontTx/>
              <a:buNone/>
            </a:pPr>
            <a:r>
              <a:rPr lang="en-US" dirty="0" err="1" smtClean="0"/>
              <a:t>Nosotros</a:t>
            </a:r>
            <a:r>
              <a:rPr lang="en-US" dirty="0" smtClean="0"/>
              <a:t> </a:t>
            </a:r>
            <a:r>
              <a:rPr lang="en-US" dirty="0" err="1" smtClean="0"/>
              <a:t>vamos</a:t>
            </a:r>
            <a:r>
              <a:rPr lang="en-US" dirty="0" smtClean="0"/>
              <a:t> </a:t>
            </a:r>
            <a:r>
              <a:rPr lang="en-US" dirty="0"/>
              <a:t>_________ </a:t>
            </a:r>
            <a:r>
              <a:rPr lang="en-US" dirty="0" err="1" smtClean="0"/>
              <a:t>centro</a:t>
            </a:r>
            <a:r>
              <a:rPr lang="en-US" dirty="0" smtClean="0"/>
              <a:t> </a:t>
            </a:r>
            <a:r>
              <a:rPr lang="en-US" dirty="0" err="1" smtClean="0"/>
              <a:t>comercial</a:t>
            </a:r>
            <a:r>
              <a:rPr lang="en-US" dirty="0" smtClean="0"/>
              <a:t>.</a:t>
            </a:r>
            <a:endParaRPr lang="en-US" dirty="0"/>
          </a:p>
          <a:p>
            <a:pPr>
              <a:lnSpc>
                <a:spcPct val="90000"/>
              </a:lnSpc>
              <a:buFontTx/>
              <a:buNone/>
            </a:pPr>
            <a:r>
              <a:rPr lang="en-US" dirty="0" err="1" smtClean="0"/>
              <a:t>uds</a:t>
            </a:r>
            <a:r>
              <a:rPr lang="en-US" dirty="0" smtClean="0"/>
              <a:t>. van </a:t>
            </a:r>
            <a:r>
              <a:rPr lang="en-US" dirty="0"/>
              <a:t>_________ </a:t>
            </a:r>
            <a:r>
              <a:rPr lang="en-US" dirty="0" err="1" smtClean="0"/>
              <a:t>partidos</a:t>
            </a:r>
            <a:r>
              <a:rPr lang="en-US" dirty="0" smtClean="0"/>
              <a:t> de </a:t>
            </a:r>
            <a:r>
              <a:rPr lang="en-US" dirty="0" err="1" smtClean="0"/>
              <a:t>fútbol</a:t>
            </a:r>
            <a:r>
              <a:rPr lang="en-US" dirty="0" smtClean="0"/>
              <a:t> </a:t>
            </a:r>
            <a:r>
              <a:rPr lang="en-US" dirty="0" err="1" smtClean="0"/>
              <a:t>americano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6868" name="Text Box 4"/>
          <p:cNvSpPr txBox="1">
            <a:spLocks noChangeArrowheads="1"/>
          </p:cNvSpPr>
          <p:nvPr/>
        </p:nvSpPr>
        <p:spPr bwMode="auto">
          <a:xfrm>
            <a:off x="990600" y="5943600"/>
            <a:ext cx="7162800" cy="588963"/>
          </a:xfrm>
          <a:prstGeom prst="rect">
            <a:avLst/>
          </a:prstGeom>
          <a:noFill/>
          <a:ln w="9525">
            <a:solidFill>
              <a:srgbClr val="FF9999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dirty="0">
                <a:solidFill>
                  <a:srgbClr val="FF9999"/>
                </a:solidFill>
              </a:rPr>
              <a:t>al          a los		a </a:t>
            </a:r>
            <a:r>
              <a:rPr lang="en-US" sz="3200" dirty="0" err="1">
                <a:solidFill>
                  <a:srgbClr val="FF9999"/>
                </a:solidFill>
              </a:rPr>
              <a:t>las</a:t>
            </a:r>
            <a:r>
              <a:rPr lang="en-US" sz="3200" dirty="0">
                <a:solidFill>
                  <a:srgbClr val="FF9999"/>
                </a:solidFill>
              </a:rPr>
              <a:t>		  a la</a:t>
            </a:r>
          </a:p>
        </p:txBody>
      </p:sp>
      <p:sp>
        <p:nvSpPr>
          <p:cNvPr id="36869" name="Rectangle 5"/>
          <p:cNvSpPr>
            <a:spLocks noChangeArrowheads="1"/>
          </p:cNvSpPr>
          <p:nvPr/>
        </p:nvSpPr>
        <p:spPr bwMode="auto">
          <a:xfrm>
            <a:off x="2133600" y="1447800"/>
            <a:ext cx="8382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>
                <a:solidFill>
                  <a:srgbClr val="FF9999"/>
                </a:solidFill>
              </a:rPr>
              <a:t>a la</a:t>
            </a:r>
          </a:p>
        </p:txBody>
      </p:sp>
      <p:sp>
        <p:nvSpPr>
          <p:cNvPr id="36870" name="Rectangle 6"/>
          <p:cNvSpPr>
            <a:spLocks noChangeArrowheads="1"/>
          </p:cNvSpPr>
          <p:nvPr/>
        </p:nvSpPr>
        <p:spPr bwMode="auto">
          <a:xfrm>
            <a:off x="1905000" y="1981200"/>
            <a:ext cx="5000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>
                <a:solidFill>
                  <a:srgbClr val="FF9999"/>
                </a:solidFill>
              </a:rPr>
              <a:t>al</a:t>
            </a:r>
          </a:p>
        </p:txBody>
      </p:sp>
      <p:sp>
        <p:nvSpPr>
          <p:cNvPr id="36872" name="Rectangle 8"/>
          <p:cNvSpPr>
            <a:spLocks noChangeArrowheads="1"/>
          </p:cNvSpPr>
          <p:nvPr/>
        </p:nvSpPr>
        <p:spPr bwMode="auto">
          <a:xfrm>
            <a:off x="3276600" y="2438400"/>
            <a:ext cx="5000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>
                <a:solidFill>
                  <a:srgbClr val="FF9999"/>
                </a:solidFill>
              </a:rPr>
              <a:t>al</a:t>
            </a:r>
          </a:p>
        </p:txBody>
      </p:sp>
      <p:sp>
        <p:nvSpPr>
          <p:cNvPr id="36873" name="Rectangle 9"/>
          <p:cNvSpPr>
            <a:spLocks noChangeArrowheads="1"/>
          </p:cNvSpPr>
          <p:nvPr/>
        </p:nvSpPr>
        <p:spPr bwMode="auto">
          <a:xfrm>
            <a:off x="1828800" y="2971800"/>
            <a:ext cx="838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>
                <a:solidFill>
                  <a:srgbClr val="FF9999"/>
                </a:solidFill>
              </a:rPr>
              <a:t>a la</a:t>
            </a:r>
          </a:p>
        </p:txBody>
      </p:sp>
      <p:sp>
        <p:nvSpPr>
          <p:cNvPr id="36874" name="Rectangle 10"/>
          <p:cNvSpPr>
            <a:spLocks noChangeArrowheads="1"/>
          </p:cNvSpPr>
          <p:nvPr/>
        </p:nvSpPr>
        <p:spPr bwMode="auto">
          <a:xfrm>
            <a:off x="2286000" y="3429000"/>
            <a:ext cx="5000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>
                <a:solidFill>
                  <a:srgbClr val="FF9999"/>
                </a:solidFill>
              </a:rPr>
              <a:t>al</a:t>
            </a:r>
          </a:p>
        </p:txBody>
      </p:sp>
      <p:sp>
        <p:nvSpPr>
          <p:cNvPr id="36875" name="Rectangle 11"/>
          <p:cNvSpPr>
            <a:spLocks noChangeArrowheads="1"/>
          </p:cNvSpPr>
          <p:nvPr/>
        </p:nvSpPr>
        <p:spPr bwMode="auto">
          <a:xfrm>
            <a:off x="1676400" y="3886200"/>
            <a:ext cx="11430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>
                <a:solidFill>
                  <a:srgbClr val="FF9999"/>
                </a:solidFill>
              </a:rPr>
              <a:t>a </a:t>
            </a:r>
            <a:r>
              <a:rPr lang="en-US" sz="3200" dirty="0" err="1">
                <a:solidFill>
                  <a:srgbClr val="FF9999"/>
                </a:solidFill>
              </a:rPr>
              <a:t>las</a:t>
            </a:r>
            <a:endParaRPr lang="en-US" sz="3200" dirty="0">
              <a:solidFill>
                <a:srgbClr val="FF9999"/>
              </a:solidFill>
            </a:endParaRPr>
          </a:p>
        </p:txBody>
      </p:sp>
      <p:sp>
        <p:nvSpPr>
          <p:cNvPr id="36876" name="Rectangle 12"/>
          <p:cNvSpPr>
            <a:spLocks noChangeArrowheads="1"/>
          </p:cNvSpPr>
          <p:nvPr/>
        </p:nvSpPr>
        <p:spPr bwMode="auto">
          <a:xfrm>
            <a:off x="3124200" y="4419600"/>
            <a:ext cx="5000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>
                <a:solidFill>
                  <a:srgbClr val="FF9999"/>
                </a:solidFill>
              </a:rPr>
              <a:t>al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2133600" y="4876800"/>
            <a:ext cx="10000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9999"/>
                </a:solidFill>
              </a:rPr>
              <a:t>a los</a:t>
            </a:r>
            <a:endParaRPr lang="en-US" sz="3200" dirty="0"/>
          </a:p>
        </p:txBody>
      </p:sp>
      <p:sp>
        <p:nvSpPr>
          <p:cNvPr id="13" name="TextBox 12"/>
          <p:cNvSpPr txBox="1"/>
          <p:nvPr/>
        </p:nvSpPr>
        <p:spPr>
          <a:xfrm>
            <a:off x="1981200" y="1524000"/>
            <a:ext cx="1143000" cy="3810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828800" y="2057400"/>
            <a:ext cx="11430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3352800" y="2514600"/>
            <a:ext cx="1143000" cy="3810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1828800" y="3048000"/>
            <a:ext cx="1143000" cy="3810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057400" y="3505200"/>
            <a:ext cx="1143000" cy="3810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1676400" y="4038600"/>
            <a:ext cx="11430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2971800" y="4495800"/>
            <a:ext cx="1143000" cy="3810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057400" y="4953000"/>
            <a:ext cx="1143000" cy="3810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501</TotalTime>
  <Words>227</Words>
  <Application>Microsoft Office PowerPoint</Application>
  <PresentationFormat>On-screen Show (4:3)</PresentationFormat>
  <Paragraphs>48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Median</vt:lpstr>
      <vt:lpstr>The verb Ir</vt:lpstr>
      <vt:lpstr>Ir – to go (irregular)</vt:lpstr>
      <vt:lpstr>Práctica</vt:lpstr>
      <vt:lpstr>Preposition “a”</vt:lpstr>
      <vt:lpstr>Práctica – 1. Use the choices given to complete each statement correctly. </vt:lpstr>
    </vt:vector>
  </TitlesOfParts>
  <Company>Frisco ISD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martinezc</dc:creator>
  <cp:lastModifiedBy>martinezc</cp:lastModifiedBy>
  <cp:revision>46</cp:revision>
  <dcterms:created xsi:type="dcterms:W3CDTF">2010-11-29T22:22:22Z</dcterms:created>
  <dcterms:modified xsi:type="dcterms:W3CDTF">2013-10-23T18:13:48Z</dcterms:modified>
</cp:coreProperties>
</file>